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15"/>
    <p:sldId id="265" r:id="rId1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  <Relationship Id="rId15" Type="http://schemas.openxmlformats.org/officeDocument/2006/relationships/slide" Target="slides/slide9.xml"/>
  <Relationship Id="rId16" Type="http://schemas.openxmlformats.org/officeDocument/2006/relationships/slide" Target="slides/slide10.xml"/>
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GFMLabs is a clinical laboratory information management system that manages the full diagnostic workflow: sample and job intake, per-sample test assignment, analyzer/instrument integration, automated result reporting with AI interpretation, and validation for compliance.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Positioning: GFMLabs is the single system of record for a clinical lab, replacing spreadsheets and disconnected instruments. Three pillars: sample-centric data, instrument connectivity, and AI-assisted reporting.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core capability areas. Walk through each briefly; the next slides drill into the workflow, instrument integration, and AI reporting.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workflow is one continuous pipeline. Emphasize that data never leaves the system between steps — that is what eliminates re-keying errors and preserves the audit trail.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 integration highlights: no proprietary middleware, driver-per-analyzer, automatic verification with exception-based review, and a file-drop-first architecture that makes the whole thing testable without hardware. HL7 is supported alongside file drivers.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reporting: generation is automatic on validation, interpretation uses the customer's own provider/keys, results are cached per report, and it is surfaced through a sparkle action in the grid. The mock is illustrative, not real patient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Value summary: consolidation (one system), defensibility (validation + audit), and clarity (AI interpretation). Close on turnaround and error reduction.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Close: reiterate the one-platform message and invite a walkthrough/demo.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-3-3.png"/><Relationship Id="rId2" Type="http://schemas.openxmlformats.org/officeDocument/2006/relationships/image" Target="../media/image-5-1.png"/><Relationship Id="rId3" Type="http://schemas.openxmlformats.org/officeDocument/2006/relationships/image" Target="../media/image-3-6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4-1.png"/><Relationship Id="rId3" Type="http://schemas.openxmlformats.org/officeDocument/2006/relationships/image" Target="../media/image-5-1.png"/><Relationship Id="rId4" Type="http://schemas.openxmlformats.org/officeDocument/2006/relationships/image" Target="../media/image-3-6.png"/><Relationship Id="rId5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E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920240"/>
            <a:ext cx="6035040" cy="6035040"/>
          </a:xfrm>
          <a:prstGeom prst="ellipse">
            <a:avLst/>
          </a:prstGeom>
          <a:solidFill>
            <a:srgbClr val="0E3A44"/>
          </a:solidFill>
          <a:ln/>
        </p:spPr>
      </p:sp>
      <p:sp>
        <p:nvSpPr>
          <p:cNvPr id="3" name="Shape 1"/>
          <p:cNvSpPr/>
          <p:nvPr/>
        </p:nvSpPr>
        <p:spPr>
          <a:xfrm>
            <a:off x="9784080" y="3108960"/>
            <a:ext cx="4023360" cy="4023360"/>
          </a:xfrm>
          <a:prstGeom prst="ellipse">
            <a:avLst/>
          </a:prstGeom>
          <a:solidFill>
            <a:srgbClr val="0C333C"/>
          </a:solidFill>
          <a:ln/>
        </p:spPr>
      </p:sp>
      <p:sp>
        <p:nvSpPr>
          <p:cNvPr id="4" name="Shape 2"/>
          <p:cNvSpPr/>
          <p:nvPr/>
        </p:nvSpPr>
        <p:spPr>
          <a:xfrm>
            <a:off x="960120" y="1024128"/>
            <a:ext cx="914400" cy="91440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116128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233172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GFMLabs</a:t>
            </a:r>
            <a:endParaRPr lang="en-US" sz="7200" dirty="0"/>
          </a:p>
        </p:txBody>
      </p:sp>
      <p:sp>
        <p:nvSpPr>
          <p:cNvPr id="7" name="Text 4"/>
          <p:cNvSpPr/>
          <p:nvPr/>
        </p:nvSpPr>
        <p:spPr>
          <a:xfrm>
            <a:off x="841248" y="342900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Laboratory Information Management System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41248" y="4069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AFC7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sample intake to validated, AI-assisted results — one connected platform for the modern diagnostic lab.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841248" y="5806440"/>
            <a:ext cx="1728216" cy="402336"/>
          </a:xfrm>
          <a:prstGeom prst="roundRect">
            <a:avLst>
              <a:gd name="adj" fmla="val 50000"/>
            </a:avLst>
          </a:prstGeom>
          <a:solidFill>
            <a:srgbClr val="0E3A4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1248" y="5806440"/>
            <a:ext cx="172821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Samples &amp; Jobs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2770632" y="5806440"/>
            <a:ext cx="2496312" cy="402336"/>
          </a:xfrm>
          <a:prstGeom prst="roundRect">
            <a:avLst>
              <a:gd name="adj" fmla="val 50000"/>
            </a:avLst>
          </a:prstGeom>
          <a:solidFill>
            <a:srgbClr val="0E3A4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770632" y="5806440"/>
            <a:ext cx="2496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 Integration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468112" y="5806440"/>
            <a:ext cx="1536192" cy="402336"/>
          </a:xfrm>
          <a:prstGeom prst="roundRect">
            <a:avLst>
              <a:gd name="adj" fmla="val 50000"/>
            </a:avLst>
          </a:prstGeom>
          <a:solidFill>
            <a:srgbClr val="0E3A4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68112" y="5806440"/>
            <a:ext cx="15361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Reporting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7205472" y="5806440"/>
            <a:ext cx="1344168" cy="402336"/>
          </a:xfrm>
          <a:prstGeom prst="roundRect">
            <a:avLst>
              <a:gd name="adj" fmla="val 50000"/>
            </a:avLst>
          </a:prstGeom>
          <a:solidFill>
            <a:srgbClr val="0E3A44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205472" y="5806440"/>
            <a:ext cx="13441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9326880" y="58521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7FA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LIMS  ·  Overview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326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One platform for the whole lab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GFMLabs connects every step of clinical testing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58368" y="1874520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3347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GFMLabs replaces fragmented spreadsheets and disconnected instruments with a single system of record. </a:t>
            </a:r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3347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sample carries its own tests, its own results, and a full audit trail — from the moment it is registered to the signed report.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989320" y="1892808"/>
            <a:ext cx="475488" cy="475488"/>
          </a:xfrm>
          <a:prstGeom prst="ellipse">
            <a:avLst/>
          </a:prstGeom>
          <a:solidFill>
            <a:srgbClr val="F1F6F7"/>
          </a:solidFill>
          <a:ln w="12700">
            <a:solidFill>
              <a:srgbClr val="DCE7E8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7336" y="2020824"/>
            <a:ext cx="219456" cy="2194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629400" y="1837944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Sample-centric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629400" y="2148840"/>
            <a:ext cx="4892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sample is assigned only the tests it needs — no blanket panels.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989320" y="2825496"/>
            <a:ext cx="475488" cy="475488"/>
          </a:xfrm>
          <a:prstGeom prst="ellipse">
            <a:avLst/>
          </a:prstGeom>
          <a:solidFill>
            <a:srgbClr val="F1F6F7"/>
          </a:solidFill>
          <a:ln w="12700">
            <a:solidFill>
              <a:srgbClr val="DCE7E8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7336" y="2953512"/>
            <a:ext cx="219456" cy="21945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629400" y="277063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Instrument-connected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6629400" y="3081528"/>
            <a:ext cx="4892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Analyzers feed results in automatically, with auto-verification.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989320" y="3758184"/>
            <a:ext cx="475488" cy="475488"/>
          </a:xfrm>
          <a:prstGeom prst="ellipse">
            <a:avLst/>
          </a:prstGeom>
          <a:solidFill>
            <a:srgbClr val="F1F6F7"/>
          </a:solidFill>
          <a:ln w="12700">
            <a:solidFill>
              <a:srgbClr val="DCE7E8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36" y="3886200"/>
            <a:ext cx="219456" cy="21945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629400" y="370332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6629400" y="4014216"/>
            <a:ext cx="4892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report can carry a plain-language clinical interpretation.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640080" y="5074920"/>
            <a:ext cx="10908792" cy="1234440"/>
          </a:xfrm>
          <a:prstGeom prst="roundRect">
            <a:avLst>
              <a:gd name="adj" fmla="val 8148"/>
            </a:avLst>
          </a:prstGeom>
          <a:solidFill>
            <a:srgbClr val="0A2E36"/>
          </a:solidFill>
          <a:ln/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8" name="Text 13"/>
          <p:cNvSpPr/>
          <p:nvPr/>
        </p:nvSpPr>
        <p:spPr>
          <a:xfrm>
            <a:off x="640080" y="5230368"/>
            <a:ext cx="27271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100%</a:t>
            </a:r>
            <a:endParaRPr lang="en-US" sz="3400" dirty="0"/>
          </a:p>
        </p:txBody>
      </p:sp>
      <p:sp>
        <p:nvSpPr>
          <p:cNvPr id="19" name="Text 14"/>
          <p:cNvSpPr/>
          <p:nvPr/>
        </p:nvSpPr>
        <p:spPr>
          <a:xfrm>
            <a:off x="822960" y="5806440"/>
            <a:ext cx="23614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sample-level traceability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3367278" y="5303520"/>
            <a:ext cx="0" cy="777240"/>
          </a:xfrm>
          <a:prstGeom prst="line">
            <a:avLst/>
          </a:prstGeom>
          <a:noFill/>
          <a:ln w="12700">
            <a:solidFill>
              <a:srgbClr val="1C4A54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3367278" y="5230368"/>
            <a:ext cx="27271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</a:t>
            </a:r>
            <a:endParaRPr lang="en-US" sz="3400" dirty="0"/>
          </a:p>
        </p:txBody>
      </p:sp>
      <p:sp>
        <p:nvSpPr>
          <p:cNvPr id="22" name="Text 17"/>
          <p:cNvSpPr/>
          <p:nvPr/>
        </p:nvSpPr>
        <p:spPr>
          <a:xfrm>
            <a:off x="3550158" y="5806440"/>
            <a:ext cx="23614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re-keying of instrument data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6094476" y="5303520"/>
            <a:ext cx="0" cy="777240"/>
          </a:xfrm>
          <a:prstGeom prst="line">
            <a:avLst/>
          </a:prstGeom>
          <a:noFill/>
          <a:ln w="12700">
            <a:solidFill>
              <a:srgbClr val="1C4A54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6094476" y="5230368"/>
            <a:ext cx="27271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3400" dirty="0"/>
          </a:p>
        </p:txBody>
      </p:sp>
      <p:sp>
        <p:nvSpPr>
          <p:cNvPr id="25" name="Text 20"/>
          <p:cNvSpPr/>
          <p:nvPr/>
        </p:nvSpPr>
        <p:spPr>
          <a:xfrm>
            <a:off x="6277356" y="5806440"/>
            <a:ext cx="23614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of record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8821674" y="5303520"/>
            <a:ext cx="0" cy="777240"/>
          </a:xfrm>
          <a:prstGeom prst="line">
            <a:avLst/>
          </a:prstGeom>
          <a:noFill/>
          <a:ln w="12700">
            <a:solidFill>
              <a:srgbClr val="1C4A54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8821674" y="5230368"/>
            <a:ext cx="27271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24/7</a:t>
            </a:r>
            <a:endParaRPr lang="en-US" sz="3400" dirty="0"/>
          </a:p>
        </p:txBody>
      </p:sp>
      <p:sp>
        <p:nvSpPr>
          <p:cNvPr id="28" name="Text 23"/>
          <p:cNvSpPr/>
          <p:nvPr/>
        </p:nvSpPr>
        <p:spPr>
          <a:xfrm>
            <a:off x="9004554" y="5806440"/>
            <a:ext cx="23614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availability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326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Core capabilities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58368" y="111556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a diagnostic lab runs on, in one place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3538728" cy="2139696"/>
          </a:xfrm>
          <a:prstGeom prst="roundRect">
            <a:avLst>
              <a:gd name="adj" fmla="val 4701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41832" y="1993392"/>
            <a:ext cx="713232" cy="713232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817" y="2100377"/>
            <a:ext cx="499262" cy="49926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74520" y="2075688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 &amp; Samples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960120" y="2898648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 jobs, log samples, and track each one through the lab with full status visibility.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325112" y="1691640"/>
            <a:ext cx="3538728" cy="2139696"/>
          </a:xfrm>
          <a:prstGeom prst="roundRect">
            <a:avLst>
              <a:gd name="adj" fmla="val 4701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626864" y="1993392"/>
            <a:ext cx="713232" cy="713232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849" y="2100377"/>
            <a:ext cx="499262" cy="49926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559552" y="2075688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Per-Sample Tests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4645152" y="2898648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the exact tests each sample requires — the result matrix is built automatically.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010144" y="1691640"/>
            <a:ext cx="3538728" cy="2139696"/>
          </a:xfrm>
          <a:prstGeom prst="roundRect">
            <a:avLst>
              <a:gd name="adj" fmla="val 4701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11896" y="1993392"/>
            <a:ext cx="713232" cy="713232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8881" y="2100377"/>
            <a:ext cx="499262" cy="49926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244584" y="2075688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&amp; Entry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8330184" y="2898648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results manually or from instruments, with ranges and flags applied on the fly.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40080" y="4014216"/>
            <a:ext cx="3538728" cy="2139696"/>
          </a:xfrm>
          <a:prstGeom prst="roundRect">
            <a:avLst>
              <a:gd name="adj" fmla="val 4701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41832" y="4315968"/>
            <a:ext cx="713232" cy="713232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817" y="4422953"/>
            <a:ext cx="499262" cy="49926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874520" y="4398264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Reports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960120" y="5221224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clean clinical result report is generated the moment a job is validated.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4325112" y="4014216"/>
            <a:ext cx="3538728" cy="2139696"/>
          </a:xfrm>
          <a:prstGeom prst="roundRect">
            <a:avLst>
              <a:gd name="adj" fmla="val 4701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626864" y="4315968"/>
            <a:ext cx="713232" cy="713232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3849" y="4422953"/>
            <a:ext cx="499262" cy="49926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559552" y="4398264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Interpretation</a:t>
            </a:r>
            <a:endParaRPr lang="en-US" sz="1650" dirty="0"/>
          </a:p>
        </p:txBody>
      </p:sp>
      <p:sp>
        <p:nvSpPr>
          <p:cNvPr id="28" name="Text 21"/>
          <p:cNvSpPr/>
          <p:nvPr/>
        </p:nvSpPr>
        <p:spPr>
          <a:xfrm>
            <a:off x="4645152" y="5221224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report can include an AI-written interpretation using your configured provider.</a:t>
            </a:r>
            <a:endParaRPr lang="en-US" sz="1250" dirty="0"/>
          </a:p>
        </p:txBody>
      </p:sp>
      <p:sp>
        <p:nvSpPr>
          <p:cNvPr id="29" name="Shape 22"/>
          <p:cNvSpPr/>
          <p:nvPr/>
        </p:nvSpPr>
        <p:spPr>
          <a:xfrm>
            <a:off x="8010144" y="4014216"/>
            <a:ext cx="3538728" cy="2139696"/>
          </a:xfrm>
          <a:prstGeom prst="roundRect">
            <a:avLst>
              <a:gd name="adj" fmla="val 4701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311896" y="4315968"/>
            <a:ext cx="713232" cy="713232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8881" y="4422953"/>
            <a:ext cx="499262" cy="49926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244584" y="4398264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&amp; Audit</a:t>
            </a:r>
            <a:endParaRPr lang="en-US" sz="1650" dirty="0"/>
          </a:p>
        </p:txBody>
      </p:sp>
      <p:sp>
        <p:nvSpPr>
          <p:cNvPr id="33" name="Text 25"/>
          <p:cNvSpPr/>
          <p:nvPr/>
        </p:nvSpPr>
        <p:spPr>
          <a:xfrm>
            <a:off x="8330184" y="5221224"/>
            <a:ext cx="2944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Two-step validation and a complete audit trail keep results defensible and compliant.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6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How a sample moves through GFMLabs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8368" y="116128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continuous flow — no exports, no re-keying between steps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670152" y="3447288"/>
            <a:ext cx="8851392" cy="0"/>
          </a:xfrm>
          <a:prstGeom prst="line">
            <a:avLst/>
          </a:prstGeom>
          <a:noFill/>
          <a:ln w="25400">
            <a:solidFill>
              <a:srgbClr val="DCE7E8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1190092" y="2967228"/>
            <a:ext cx="960120" cy="96012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4110" y="3111246"/>
            <a:ext cx="672084" cy="67208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926184" y="2898648"/>
            <a:ext cx="384048" cy="384048"/>
          </a:xfrm>
          <a:prstGeom prst="ellipse">
            <a:avLst/>
          </a:prstGeom>
          <a:solidFill>
            <a:srgbClr val="0A2E3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926184" y="2898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27736" y="4114800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Intake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582016" y="4507992"/>
            <a:ext cx="21762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&amp; samples registered with patient and specimen details.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402940" y="2967228"/>
            <a:ext cx="960120" cy="960120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958" y="3111246"/>
            <a:ext cx="672084" cy="672084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139032" y="2898648"/>
            <a:ext cx="384048" cy="384048"/>
          </a:xfrm>
          <a:prstGeom prst="ellipse">
            <a:avLst/>
          </a:prstGeom>
          <a:solidFill>
            <a:srgbClr val="0A2E3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139032" y="2898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2840584" y="4114800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2794864" y="4507992"/>
            <a:ext cx="21762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sample gets its own set of tests.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5615788" y="2967228"/>
            <a:ext cx="960120" cy="96012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806" y="3111246"/>
            <a:ext cx="672084" cy="672084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351880" y="2898648"/>
            <a:ext cx="384048" cy="384048"/>
          </a:xfrm>
          <a:prstGeom prst="ellipse">
            <a:avLst/>
          </a:prstGeom>
          <a:solidFill>
            <a:srgbClr val="0A2E3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351880" y="2898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5053432" y="4114800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</a:t>
            </a:r>
            <a:endParaRPr lang="en-US" sz="1700" dirty="0"/>
          </a:p>
        </p:txBody>
      </p:sp>
      <p:sp>
        <p:nvSpPr>
          <p:cNvPr id="22" name="Text 17"/>
          <p:cNvSpPr/>
          <p:nvPr/>
        </p:nvSpPr>
        <p:spPr>
          <a:xfrm>
            <a:off x="5007712" y="4507992"/>
            <a:ext cx="21762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entered or pulled in from instruments.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7828636" y="2967228"/>
            <a:ext cx="960120" cy="960120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654" y="3111246"/>
            <a:ext cx="672084" cy="672084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8564728" y="2898648"/>
            <a:ext cx="384048" cy="384048"/>
          </a:xfrm>
          <a:prstGeom prst="ellipse">
            <a:avLst/>
          </a:prstGeom>
          <a:solidFill>
            <a:srgbClr val="0A2E3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8564728" y="2898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7266280" y="4114800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</a:t>
            </a:r>
            <a:endParaRPr lang="en-US" sz="1700" dirty="0"/>
          </a:p>
        </p:txBody>
      </p:sp>
      <p:sp>
        <p:nvSpPr>
          <p:cNvPr id="28" name="Text 22"/>
          <p:cNvSpPr/>
          <p:nvPr/>
        </p:nvSpPr>
        <p:spPr>
          <a:xfrm>
            <a:off x="7220560" y="4507992"/>
            <a:ext cx="21762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Two-step review confirms and signs off results.</a:t>
            </a:r>
            <a:endParaRPr lang="en-US" sz="1200" dirty="0"/>
          </a:p>
        </p:txBody>
      </p:sp>
      <p:sp>
        <p:nvSpPr>
          <p:cNvPr id="29" name="Shape 23"/>
          <p:cNvSpPr/>
          <p:nvPr/>
        </p:nvSpPr>
        <p:spPr>
          <a:xfrm>
            <a:off x="10041484" y="2967228"/>
            <a:ext cx="960120" cy="96012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5502" y="3111246"/>
            <a:ext cx="672084" cy="672084"/>
          </a:xfrm>
          <a:prstGeom prst="rect">
            <a:avLst/>
          </a:prstGeom>
        </p:spPr>
      </p:pic>
      <p:sp>
        <p:nvSpPr>
          <p:cNvPr id="31" name="Shape 24"/>
          <p:cNvSpPr/>
          <p:nvPr/>
        </p:nvSpPr>
        <p:spPr>
          <a:xfrm>
            <a:off x="10777576" y="2898648"/>
            <a:ext cx="384048" cy="384048"/>
          </a:xfrm>
          <a:prstGeom prst="ellipse">
            <a:avLst/>
          </a:prstGeom>
          <a:solidFill>
            <a:srgbClr val="0A2E3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2" name="Text 25"/>
          <p:cNvSpPr/>
          <p:nvPr/>
        </p:nvSpPr>
        <p:spPr>
          <a:xfrm>
            <a:off x="10777576" y="28986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3" name="Text 26"/>
          <p:cNvSpPr/>
          <p:nvPr/>
        </p:nvSpPr>
        <p:spPr>
          <a:xfrm>
            <a:off x="9479128" y="4114800"/>
            <a:ext cx="2084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</a:t>
            </a:r>
            <a:endParaRPr lang="en-US" sz="1700" dirty="0"/>
          </a:p>
        </p:txBody>
      </p:sp>
      <p:sp>
        <p:nvSpPr>
          <p:cNvPr id="34" name="Text 27"/>
          <p:cNvSpPr/>
          <p:nvPr/>
        </p:nvSpPr>
        <p:spPr>
          <a:xfrm>
            <a:off x="9433408" y="4507992"/>
            <a:ext cx="217627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report generated, with AI interpretation.</a:t>
            </a:r>
            <a:endParaRPr lang="en-US" sz="1200" dirty="0"/>
          </a:p>
        </p:txBody>
      </p:sp>
      <p:sp>
        <p:nvSpPr>
          <p:cNvPr id="35" name="Shape 28"/>
          <p:cNvSpPr/>
          <p:nvPr/>
        </p:nvSpPr>
        <p:spPr>
          <a:xfrm>
            <a:off x="640080" y="5806440"/>
            <a:ext cx="10908792" cy="658368"/>
          </a:xfrm>
          <a:prstGeom prst="roundRect">
            <a:avLst>
              <a:gd name="adj" fmla="val 15278"/>
            </a:avLst>
          </a:prstGeom>
          <a:solidFill>
            <a:srgbClr val="F1F6F7"/>
          </a:solidFill>
          <a:ln/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5989320"/>
            <a:ext cx="292608" cy="292608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371600" y="5806440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transition is logged. </a:t>
            </a:r>
            <a:pPr indent="0" marL="0">
              <a:buNone/>
            </a:pPr>
            <a:r>
              <a:rPr lang="en-US" sz="130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audit trail follows the sample end-to-end, so any result can be traced back to who did what, when.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E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4023360"/>
            <a:ext cx="4754880" cy="4754880"/>
          </a:xfrm>
          <a:prstGeom prst="ellipse">
            <a:avLst/>
          </a:prstGeom>
          <a:solidFill>
            <a:srgbClr val="0E3A44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Instrument integration, built 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58368" y="116128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Analyzers connect to GFMLabs without custom middleware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572768" y="2286000"/>
            <a:ext cx="786384" cy="786384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0726" y="2403958"/>
            <a:ext cx="550469" cy="55046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Ingest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41248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files (or HL7) are read from a watched drop folder — no hardware lock-in.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3273552" y="2971800"/>
            <a:ext cx="1920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3447288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79976" y="2286000"/>
            <a:ext cx="786384" cy="786384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934" y="2403958"/>
            <a:ext cx="550469" cy="55046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47288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&amp; Parse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3648456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per-analyzer driver maps raw output to the right samples and tests.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6080760" y="2971800"/>
            <a:ext cx="1920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17" name="Shape 13"/>
          <p:cNvSpPr/>
          <p:nvPr/>
        </p:nvSpPr>
        <p:spPr>
          <a:xfrm>
            <a:off x="6254496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187184" y="2286000"/>
            <a:ext cx="786384" cy="786384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142" y="2403958"/>
            <a:ext cx="550469" cy="550469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254496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Auto-verify</a:t>
            </a:r>
            <a:endParaRPr lang="en-US" sz="1700" dirty="0"/>
          </a:p>
        </p:txBody>
      </p:sp>
      <p:sp>
        <p:nvSpPr>
          <p:cNvPr id="21" name="Text 16"/>
          <p:cNvSpPr/>
          <p:nvPr/>
        </p:nvSpPr>
        <p:spPr>
          <a:xfrm>
            <a:off x="6455664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that pass configured rules are verified automatically; the rest are flagged for review.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8887968" y="2971800"/>
            <a:ext cx="1920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23" name="Shape 18"/>
          <p:cNvSpPr/>
          <p:nvPr/>
        </p:nvSpPr>
        <p:spPr>
          <a:xfrm>
            <a:off x="9061704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9994392" y="2286000"/>
            <a:ext cx="786384" cy="786384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350" y="2403958"/>
            <a:ext cx="550469" cy="550469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061704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in the lab</a:t>
            </a:r>
            <a:endParaRPr lang="en-US" sz="1700" dirty="0"/>
          </a:p>
        </p:txBody>
      </p:sp>
      <p:sp>
        <p:nvSpPr>
          <p:cNvPr id="27" name="Text 21"/>
          <p:cNvSpPr/>
          <p:nvPr/>
        </p:nvSpPr>
        <p:spPr>
          <a:xfrm>
            <a:off x="9262872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results appear against the sample instantly, ready for validation.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640080" y="5029200"/>
            <a:ext cx="109087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File-drop-first design:  </a:t>
            </a:r>
            <a:pPr algn="l"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pipeline is testable with no analyzer attached — drop a sample file and watch it flow through ingest, verification, and into the sample record.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6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Reports that explain themselves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58368" y="1161288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interpretation on every validated report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58368" y="1993392"/>
            <a:ext cx="310896" cy="310896"/>
          </a:xfrm>
          <a:prstGeom prst="ellipse">
            <a:avLst/>
          </a:prstGeom>
          <a:solidFill>
            <a:srgbClr val="F1F6F7"/>
          </a:solidFill>
          <a:ln w="15875">
            <a:solidFill>
              <a:srgbClr val="02809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8368" y="1993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15568" y="192024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347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job is validated, GFMLabs generates the clinical result report automatically.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58368" y="2953512"/>
            <a:ext cx="310896" cy="310896"/>
          </a:xfrm>
          <a:prstGeom prst="ellipse">
            <a:avLst/>
          </a:prstGeom>
          <a:solidFill>
            <a:srgbClr val="F1F6F7"/>
          </a:solidFill>
          <a:ln w="15875">
            <a:solidFill>
              <a:srgbClr val="02809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9535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15568" y="288036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347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per-report AI interpretation runs through your own configured provider — your keys, your control.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58368" y="3913632"/>
            <a:ext cx="310896" cy="310896"/>
          </a:xfrm>
          <a:prstGeom prst="ellipse">
            <a:avLst/>
          </a:prstGeom>
          <a:solidFill>
            <a:srgbClr val="F1F6F7"/>
          </a:solidFill>
          <a:ln w="15875">
            <a:solidFill>
              <a:srgbClr val="02809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39136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115568" y="384048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347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interpretation is cached on the report, so it is written once and stays consistent.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58368" y="4873752"/>
            <a:ext cx="310896" cy="310896"/>
          </a:xfrm>
          <a:prstGeom prst="ellipse">
            <a:avLst/>
          </a:prstGeom>
          <a:solidFill>
            <a:srgbClr val="F1F6F7"/>
          </a:solidFill>
          <a:ln w="15875">
            <a:solidFill>
              <a:srgbClr val="02809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48737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15568" y="480060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347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Reviewers open it from a ✨ action in the results grid — nothing leaves your workflow.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537960" y="1828800"/>
            <a:ext cx="4983480" cy="3977640"/>
          </a:xfrm>
          <a:prstGeom prst="roundRect">
            <a:avLst>
              <a:gd name="adj" fmla="val 2529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37960" y="1828800"/>
            <a:ext cx="4983480" cy="777240"/>
          </a:xfrm>
          <a:prstGeom prst="roundRect">
            <a:avLst>
              <a:gd name="adj" fmla="val 12941"/>
            </a:avLst>
          </a:prstGeom>
          <a:solidFill>
            <a:srgbClr val="0A2E36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0" y="193852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Report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858000" y="22677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#10428  ·  Validated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0149840" y="2048256"/>
            <a:ext cx="1051560" cy="347472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10149840" y="2048256"/>
            <a:ext cx="1051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✨ AI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858000" y="2788920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Haemoglobin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8869680" y="278892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13.8 g/dL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0469880" y="278892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0607040" y="2788920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858000" y="3172968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WBC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8869680" y="317296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×10⁹/L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0469880" y="3172968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0607040" y="3172968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858000" y="3557016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Platelets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8869680" y="355701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244 ×10⁹/L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10469880" y="3557016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0607040" y="3557016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858000" y="3941064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Glucose (F)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8869680" y="3941064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 mmol/L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10469880" y="3941064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10607040" y="3941064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812280" y="4370832"/>
            <a:ext cx="4434840" cy="1170432"/>
          </a:xfrm>
          <a:prstGeom prst="roundRect">
            <a:avLst>
              <a:gd name="adj" fmla="val 6250"/>
            </a:avLst>
          </a:prstGeom>
          <a:solidFill>
            <a:srgbClr val="F1F6F7"/>
          </a:solidFill>
          <a:ln/>
        </p:spPr>
      </p:sp>
      <p:sp>
        <p:nvSpPr>
          <p:cNvPr id="39" name="Text 37"/>
          <p:cNvSpPr/>
          <p:nvPr/>
        </p:nvSpPr>
        <p:spPr>
          <a:xfrm>
            <a:off x="6995160" y="44897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✨ Interpretation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6995160" y="4745736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50" i="1" dirty="0">
                <a:solidFill>
                  <a:srgbClr val="3C5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Mildly elevated WBC may reflect a benign inflammatory response; remaining indices are within reference range. Correlate clinically and consider a repeat count if symptoms persist.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6537960" y="5824728"/>
            <a:ext cx="4983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9DB0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3262B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Why labs choose GFMLabs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58368" y="111556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systems, fewer errors, faster turnaround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538728" cy="2286000"/>
          </a:xfrm>
          <a:prstGeom prst="roundRect">
            <a:avLst>
              <a:gd name="adj" fmla="val 4400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60120" y="2130552"/>
            <a:ext cx="658368" cy="658368"/>
          </a:xfrm>
          <a:prstGeom prst="ellipse">
            <a:avLst/>
          </a:prstGeom>
          <a:solidFill>
            <a:srgbClr val="F1F6F7"/>
          </a:solidFill>
          <a:ln w="12700">
            <a:solidFill>
              <a:srgbClr val="DCE7E8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3856" y="2304288"/>
            <a:ext cx="310896" cy="31089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60120" y="2953512"/>
            <a:ext cx="2898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end-to-end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60120" y="3410712"/>
            <a:ext cx="29443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flow from intake to signed report removes the export/import gaps where errors hide.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325112" y="1783080"/>
            <a:ext cx="3538728" cy="2286000"/>
          </a:xfrm>
          <a:prstGeom prst="roundRect">
            <a:avLst>
              <a:gd name="adj" fmla="val 4400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645152" y="2130552"/>
            <a:ext cx="658368" cy="658368"/>
          </a:xfrm>
          <a:prstGeom prst="ellipse">
            <a:avLst/>
          </a:prstGeom>
          <a:solidFill>
            <a:srgbClr val="F1F6F7"/>
          </a:solidFill>
          <a:ln w="12700">
            <a:solidFill>
              <a:srgbClr val="DCE7E8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88" y="2304288"/>
            <a:ext cx="310896" cy="31089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645152" y="2953512"/>
            <a:ext cx="2898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Defensible results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4645152" y="3410712"/>
            <a:ext cx="29443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Two-step validation and a full audit trail make every result traceable and review-ready.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010144" y="1783080"/>
            <a:ext cx="3538728" cy="2286000"/>
          </a:xfrm>
          <a:prstGeom prst="roundRect">
            <a:avLst>
              <a:gd name="adj" fmla="val 4400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30184" y="2130552"/>
            <a:ext cx="658368" cy="658368"/>
          </a:xfrm>
          <a:prstGeom prst="ellipse">
            <a:avLst/>
          </a:prstGeom>
          <a:solidFill>
            <a:srgbClr val="F1F6F7"/>
          </a:solidFill>
          <a:ln w="12700">
            <a:solidFill>
              <a:srgbClr val="DCE7E8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2304288"/>
            <a:ext cx="310896" cy="31089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30184" y="2953512"/>
            <a:ext cx="2898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Clarity on demand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8330184" y="3410712"/>
            <a:ext cx="29443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E71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interpretation turns raw numbers into a clinical summary reviewers can act on.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40080" y="4434840"/>
            <a:ext cx="10908792" cy="1783080"/>
          </a:xfrm>
          <a:prstGeom prst="roundRect">
            <a:avLst>
              <a:gd name="adj" fmla="val 5641"/>
            </a:avLst>
          </a:prstGeom>
          <a:solidFill>
            <a:srgbClr val="0A2E36"/>
          </a:solidFill>
          <a:ln/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20" name="Text 15"/>
          <p:cNvSpPr/>
          <p:nvPr/>
        </p:nvSpPr>
        <p:spPr>
          <a:xfrm>
            <a:off x="640080" y="4754880"/>
            <a:ext cx="27271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3200" dirty="0"/>
          </a:p>
        </p:txBody>
      </p:sp>
      <p:sp>
        <p:nvSpPr>
          <p:cNvPr id="21" name="Text 16"/>
          <p:cNvSpPr/>
          <p:nvPr/>
        </p:nvSpPr>
        <p:spPr>
          <a:xfrm>
            <a:off x="868680" y="5440680"/>
            <a:ext cx="22699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system of record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3367278" y="4846320"/>
            <a:ext cx="0" cy="960120"/>
          </a:xfrm>
          <a:prstGeom prst="line">
            <a:avLst/>
          </a:prstGeom>
          <a:noFill/>
          <a:ln w="12700">
            <a:solidFill>
              <a:srgbClr val="1C4A54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3367278" y="4754880"/>
            <a:ext cx="27271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2-step</a:t>
            </a:r>
            <a:endParaRPr lang="en-US" sz="3200" dirty="0"/>
          </a:p>
        </p:txBody>
      </p:sp>
      <p:sp>
        <p:nvSpPr>
          <p:cNvPr id="24" name="Text 19"/>
          <p:cNvSpPr/>
          <p:nvPr/>
        </p:nvSpPr>
        <p:spPr>
          <a:xfrm>
            <a:off x="3595878" y="5440680"/>
            <a:ext cx="22699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 validation</a:t>
            </a:r>
            <a:endParaRPr lang="en-US" sz="1250" dirty="0"/>
          </a:p>
        </p:txBody>
      </p:sp>
      <p:sp>
        <p:nvSpPr>
          <p:cNvPr id="25" name="Shape 20"/>
          <p:cNvSpPr/>
          <p:nvPr/>
        </p:nvSpPr>
        <p:spPr>
          <a:xfrm>
            <a:off x="6094476" y="4846320"/>
            <a:ext cx="0" cy="960120"/>
          </a:xfrm>
          <a:prstGeom prst="line">
            <a:avLst/>
          </a:prstGeom>
          <a:noFill/>
          <a:ln w="12700">
            <a:solidFill>
              <a:srgbClr val="1C4A54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6094476" y="4754880"/>
            <a:ext cx="27271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Auto</a:t>
            </a:r>
            <a:endParaRPr lang="en-US" sz="3200" dirty="0"/>
          </a:p>
        </p:txBody>
      </p:sp>
      <p:sp>
        <p:nvSpPr>
          <p:cNvPr id="27" name="Text 22"/>
          <p:cNvSpPr/>
          <p:nvPr/>
        </p:nvSpPr>
        <p:spPr>
          <a:xfrm>
            <a:off x="6323076" y="5440680"/>
            <a:ext cx="22699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on validation</a:t>
            </a:r>
            <a:endParaRPr lang="en-US" sz="1250" dirty="0"/>
          </a:p>
        </p:txBody>
      </p:sp>
      <p:sp>
        <p:nvSpPr>
          <p:cNvPr id="28" name="Shape 23"/>
          <p:cNvSpPr/>
          <p:nvPr/>
        </p:nvSpPr>
        <p:spPr>
          <a:xfrm>
            <a:off x="8821674" y="4846320"/>
            <a:ext cx="0" cy="960120"/>
          </a:xfrm>
          <a:prstGeom prst="line">
            <a:avLst/>
          </a:prstGeom>
          <a:noFill/>
          <a:ln w="12700">
            <a:solidFill>
              <a:srgbClr val="1C4A54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8821674" y="4754880"/>
            <a:ext cx="27271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2C39A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Your keys</a:t>
            </a:r>
            <a:endParaRPr lang="en-US" sz="3200" dirty="0"/>
          </a:p>
        </p:txBody>
      </p:sp>
      <p:sp>
        <p:nvSpPr>
          <p:cNvPr id="30" name="Text 25"/>
          <p:cNvSpPr/>
          <p:nvPr/>
        </p:nvSpPr>
        <p:spPr>
          <a:xfrm>
            <a:off x="9050274" y="5440680"/>
            <a:ext cx="22699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AI interpretation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E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3291840"/>
            <a:ext cx="5669280" cy="5669280"/>
          </a:xfrm>
          <a:prstGeom prst="ellipse">
            <a:avLst/>
          </a:prstGeom>
          <a:solidFill>
            <a:srgbClr val="0E3A44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" y="1691640"/>
            <a:ext cx="914400" cy="91440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828800"/>
            <a:ext cx="640080" cy="640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288036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Run the whole lab on one platform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841248" y="4160520"/>
            <a:ext cx="8503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AFC7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GFMLabs brings samples, instruments, results, and reporting together — clinical testing, end to end.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41248" y="5166360"/>
            <a:ext cx="2468880" cy="566928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8" name="Text 5"/>
          <p:cNvSpPr/>
          <p:nvPr/>
        </p:nvSpPr>
        <p:spPr>
          <a:xfrm>
            <a:off x="841248" y="5166360"/>
            <a:ext cx="2468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E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a walkthrough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41248" y="61722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0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GFMLabs  ·  Clinical Laboratory Information Management System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E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4023360"/>
            <a:ext cx="4754880" cy="4754880"/>
          </a:xfrm>
          <a:prstGeom prst="ellipse">
            <a:avLst/>
          </a:prstGeom>
          <a:solidFill>
            <a:srgbClr val="0E3A44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Quality control, wired in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58368" y="116128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 post straight to your QC charts — no manual re-keying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572768" y="2286000"/>
            <a:ext cx="786384" cy="786384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0726" y="2403958"/>
            <a:ext cx="550469" cy="55046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standard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41248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linked STD sample is read and validated in the batch like any other sample.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3273552" y="2971800"/>
            <a:ext cx="1920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3447288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79976" y="2286000"/>
            <a:ext cx="786384" cy="786384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934" y="2403958"/>
            <a:ext cx="550469" cy="55046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47288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Auto-post to QC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3648456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validation, the result posts straight to its QC control automatically.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6080760" y="2971800"/>
            <a:ext cx="1920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17" name="Shape 13"/>
          <p:cNvSpPr/>
          <p:nvPr/>
        </p:nvSpPr>
        <p:spPr>
          <a:xfrm>
            <a:off x="6254496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187184" y="2286000"/>
            <a:ext cx="786384" cy="786384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142" y="2403958"/>
            <a:ext cx="550469" cy="550469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254496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Westgard check</a:t>
            </a:r>
            <a:endParaRPr lang="en-US" sz="1700" dirty="0"/>
          </a:p>
        </p:txBody>
      </p:sp>
      <p:sp>
        <p:nvSpPr>
          <p:cNvPr id="21" name="Text 16"/>
          <p:cNvSpPr/>
          <p:nvPr/>
        </p:nvSpPr>
        <p:spPr>
          <a:xfrm>
            <a:off x="6455664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new point is evaluated against recent history using standard Westgard rules.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8887968" y="2971800"/>
            <a:ext cx="1920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23" name="Shape 18"/>
          <p:cNvSpPr/>
          <p:nvPr/>
        </p:nvSpPr>
        <p:spPr>
          <a:xfrm>
            <a:off x="9061704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9994392" y="2286000"/>
            <a:ext cx="786384" cy="786384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350" y="2403958"/>
            <a:ext cx="550469" cy="550469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061704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QC chart</a:t>
            </a:r>
            <a:endParaRPr lang="en-US" sz="1700" dirty="0"/>
          </a:p>
        </p:txBody>
      </p:sp>
      <p:sp>
        <p:nvSpPr>
          <p:cNvPr id="27" name="Text 21"/>
          <p:cNvSpPr/>
          <p:nvPr/>
        </p:nvSpPr>
        <p:spPr>
          <a:xfrm>
            <a:off x="9262872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Levey-Jennings chart updates immediately — no manual entry, ever.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640080" y="5029200"/>
            <a:ext cx="109087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Unit-checked by design:  </a:t>
            </a:r>
            <a:pPr algn="l"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result in the wrong reading unit is never plotted — better no chart point than a misleading one.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E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4023360"/>
            <a:ext cx="4754880" cy="4754880"/>
          </a:xfrm>
          <a:prstGeom prst="ellipse">
            <a:avLst/>
          </a:prstGeom>
          <a:solidFill>
            <a:srgbClr val="0E3A44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Boxes, tracked end to end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58368" y="116128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box-control engine from your commercial labs, now in clinical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572768" y="2286000"/>
            <a:ext cx="786384" cy="786384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0726" y="2403958"/>
            <a:ext cx="550469" cy="55046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box, listed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41248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every active box and its live task progress in a single list.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3273552" y="2971800"/>
            <a:ext cx="1920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3447288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79976" y="2286000"/>
            <a:ext cx="786384" cy="786384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934" y="2403958"/>
            <a:ext cx="550469" cy="55046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47288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a task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3648456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any box-level task in one click, stamped to your user.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6080760" y="2971800"/>
            <a:ext cx="1920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17" name="Shape 13"/>
          <p:cNvSpPr/>
          <p:nvPr/>
        </p:nvSpPr>
        <p:spPr>
          <a:xfrm>
            <a:off x="6254496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187184" y="2286000"/>
            <a:ext cx="786384" cy="786384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142" y="2403958"/>
            <a:ext cx="550469" cy="550469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254496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&amp; move</a:t>
            </a:r>
            <a:endParaRPr lang="en-US" sz="1700" dirty="0"/>
          </a:p>
        </p:txBody>
      </p:sp>
      <p:sp>
        <p:nvSpPr>
          <p:cNvPr id="21" name="Text 16"/>
          <p:cNvSpPr/>
          <p:nvPr/>
        </p:nvSpPr>
        <p:spPr>
          <a:xfrm>
            <a:off x="6455664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tasks and track each box's movement and shipment.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8887968" y="2971800"/>
            <a:ext cx="1920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23" name="Shape 18"/>
          <p:cNvSpPr/>
          <p:nvPr/>
        </p:nvSpPr>
        <p:spPr>
          <a:xfrm>
            <a:off x="9061704" y="1965960"/>
            <a:ext cx="2651760" cy="2743200"/>
          </a:xfrm>
          <a:prstGeom prst="roundRect">
            <a:avLst>
              <a:gd name="adj" fmla="val 3793"/>
            </a:avLst>
          </a:prstGeom>
          <a:solidFill>
            <a:srgbClr val="0E3A44"/>
          </a:solidFill>
          <a:ln w="12700">
            <a:solidFill>
              <a:srgbClr val="1C4A54"/>
            </a:solidFill>
            <a:prstDash val="solid"/>
          </a:ln>
          <a:effectLst>
            <a:outerShdw sx="100000" sy="100000" kx="0" ky="0" algn="bl" rotWithShape="0" blurRad="114300" dist="38100" dir="5400000">
              <a:srgbClr val="0A2E36">
                <a:alpha val="16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9994392" y="2286000"/>
            <a:ext cx="786384" cy="786384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5400000">
              <a:srgbClr val="0A2E36">
                <a:alpha val="22000"/>
              </a:srgbClr>
            </a:outerShdw>
          </a:effectLst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350" y="2403958"/>
            <a:ext cx="550469" cy="550469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061704" y="31729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audit trail</a:t>
            </a:r>
            <a:endParaRPr lang="en-US" sz="1700" dirty="0"/>
          </a:p>
        </p:txBody>
      </p:sp>
      <p:sp>
        <p:nvSpPr>
          <p:cNvPr id="27" name="Text 21"/>
          <p:cNvSpPr/>
          <p:nvPr/>
        </p:nvSpPr>
        <p:spPr>
          <a:xfrm>
            <a:off x="9262872" y="3630168"/>
            <a:ext cx="22494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B7D0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box action is logged — the same trace you already trust for samples.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640080" y="5029200"/>
            <a:ext cx="109087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Ported, not rebuilt:  </a:t>
            </a:r>
            <a:pPr algn="l"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CFE2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commercial-lab engine — box tasks, movement, and shipment — now available for clinical workflows.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GFMLabs — Clinical LIMS</dc:title>
  <dc:subject>PptxGenJS Presentation</dc:subject>
  <dc:creator>GFMLabs</dc:creator>
  <cp:lastModifiedBy>GFMLabs</cp:lastModifiedBy>
  <cp:revision>1</cp:revision>
  <dcterms:created xsi:type="dcterms:W3CDTF">2026-07-29T03:12:54Z</dcterms:created>
  <dcterms:modified xsi:type="dcterms:W3CDTF">2026-07-29T03:12:54Z</dcterms:modified>
</cp:coreProperties>
</file>